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6"/>
  </p:notesMasterIdLst>
  <p:sldIdLst>
    <p:sldId id="256" r:id="rId2"/>
    <p:sldId id="284" r:id="rId3"/>
    <p:sldId id="282" r:id="rId4"/>
    <p:sldId id="286" r:id="rId5"/>
    <p:sldId id="289" r:id="rId6"/>
    <p:sldId id="285" r:id="rId7"/>
    <p:sldId id="290" r:id="rId8"/>
    <p:sldId id="268" r:id="rId9"/>
    <p:sldId id="280" r:id="rId10"/>
    <p:sldId id="283" r:id="rId11"/>
    <p:sldId id="287" r:id="rId12"/>
    <p:sldId id="291" r:id="rId13"/>
    <p:sldId id="288" r:id="rId14"/>
    <p:sldId id="259" r:id="rId15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B0A3D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Orta Stil 2 - Vurgu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0920" autoAdjust="0"/>
    <p:restoredTop sz="94655"/>
  </p:normalViewPr>
  <p:slideViewPr>
    <p:cSldViewPr snapToGrid="0" snapToObjects="1">
      <p:cViewPr varScale="1">
        <p:scale>
          <a:sx n="62" d="100"/>
          <a:sy n="62" d="100"/>
        </p:scale>
        <p:origin x="984" y="5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 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35D7662-FDF7-450A-8D63-020737C184F5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4" name="Slayt Resmi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/>
              <a:t>Asıl metin stillerini düzenlemek için tıklayın</a:t>
            </a:r>
          </a:p>
          <a:p>
            <a:pPr lvl="1"/>
            <a:r>
              <a:rPr lang="tr-TR"/>
              <a:t>İkinci düzey</a:t>
            </a:r>
          </a:p>
          <a:p>
            <a:pPr lvl="2"/>
            <a:r>
              <a:rPr lang="tr-TR"/>
              <a:t>Üçüncü düzey</a:t>
            </a:r>
          </a:p>
          <a:p>
            <a:pPr lvl="3"/>
            <a:r>
              <a:rPr lang="tr-TR"/>
              <a:t>Dördüncü düzey</a:t>
            </a:r>
          </a:p>
          <a:p>
            <a:pPr lvl="4"/>
            <a:r>
              <a:rPr lang="tr-TR"/>
              <a:t>Beşinci düzey</a:t>
            </a:r>
          </a:p>
        </p:txBody>
      </p:sp>
      <p:sp>
        <p:nvSpPr>
          <p:cNvPr id="6" name="Alt 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4E1BC13-B842-4223-B95B-C1B1BBBE7631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43000520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Resmi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34E1BC13-B842-4223-B95B-C1B1BBBE7631}" type="slidenum">
              <a:rPr lang="tr-TR" smtClean="0"/>
              <a:t>5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618270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E39EF3-1AF0-6E4D-A80B-31C7CB02E3B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968BD1C-A76A-5747-96E1-35A9507A55F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05FA5B0-51CE-4745-86C4-8EAA5D6FDA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7C9A552-C030-1742-845D-A87562BCAA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B944DFF-DA6E-574D-86A1-0FD6FAED04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852021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D3C8724-F634-3442-8FAD-01500D6601E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972C448-614F-C84C-B61C-3F1B5962D30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8DA483A-1A14-CD45-9419-EBFCDEE3B1A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5354E5-C72E-874D-8AAE-5633F6CF4B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4D534A2-AAF7-1140-8524-CF6CBA32D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3571538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F0EAF21D-7F96-A04F-B155-F099B2B68CB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A0F4038-BE3D-B14A-AA10-BF3AD76F26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2152A245-9FFD-DF44-B936-649C5EE3F64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D65A01A-F874-E249-9AC8-51741D8E7D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C401CEB-8E47-404B-897A-D08B1118C3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433112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30A48-39EC-4941-8FC2-39CCFF71A4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1E8C544-EEB0-454D-98A0-15332C374CC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2C4D2EA-7918-A44F-A6D5-9B71B159BA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1CBFF76-2400-B848-B39C-C75FFB42E7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517E66A-B2B7-2249-B1FC-4B37D5B519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4803228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6516860-0F21-C047-A149-A6D657C7E7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1F5AA98-F4B0-4043-B2CB-384BE564BB1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FC511F6-4FB4-7047-9949-A4C77520FE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86880C6-EBA6-804B-B89F-BF7AB14D01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5A943EC-903A-2A44-B3C9-39F6F36742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31624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5A76939-3EB6-914E-BAEC-3CB21887051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B9AEAC1-22D0-924B-8F95-BE793836DC9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8A587A1-F8E5-4845-9B6F-8BFDD407CE87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8B96E2B-8E16-B942-927A-AC5C040FD9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5570937-85AD-104B-B032-403A5324CC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0A719D4-ABE9-B747-A7F4-6CC4A35A04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5177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5AD8786-694A-B849-9CE6-27EBA497E96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E4F1D7-3F6E-1C44-BFD8-F6AEF836EA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999915B-3601-2140-82A1-C36951D8FAA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21FF695-A0EA-9A48-8853-992728C49BC9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69C673-D97E-C544-82E2-73AA6258DF48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846EFF92-1DCF-E743-83B1-8B222004F6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F3E1E2FC-AB19-1E42-A189-321B205FD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A74E0662-E125-B34E-A836-5EFC310DEB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69964680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BA1BF7C-F71A-4140-A528-0ED754F51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9D4B680-D1FA-1941-8341-DB5084693C1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4C86EE9C-15A5-0241-98C6-1F0F30DA9F1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A39F14B-023C-444B-A1FD-9DBE513A9D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53381605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1FF4EFBF-DF2D-4A42-9C59-A10CA842A4A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6942E0AC-C4A1-8B4B-A64F-76F44210625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D2748D-D287-6D42-B844-36C552C7C6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75949966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503683-9E08-1B4D-A6A4-70D384F48F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57911-BE8B-8B4E-ACBC-CAA60D306DE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75A85DB-FEE9-E840-B7BD-26B3D13CFB8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068EE72-6A1F-9F4B-9C42-A8203BDF5A5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7AA7DDF8-57FA-0B41-8BBD-76E696DB475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AB5D02E8-3967-FD43-8BB1-66668F8670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2984452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2758F68-679D-174E-80EC-A604BAC9F4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6E7BE3C4-410A-9149-B564-DEE62F5179F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B24E9A3-9D3B-6A42-A4A4-07227A41D84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3947D45-FE23-5042-8620-69648AF1DE4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27B1EF2-0B9B-C841-AAB9-B17AC9075F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461B533-6D34-6A47-B83E-FA3AD0F28C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402334474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812A569D-AE40-7942-A0DC-D4F2A3540DE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tr-TR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679370F-FE8E-2D41-8E76-0FCCFBB4D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tr-TR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3F90846-5078-6D40-BA0A-5E03BA228F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412D1B-2433-6B4E-A23C-C6584CBC9A0B}" type="datetimeFigureOut">
              <a:rPr lang="tr-TR" smtClean="0"/>
              <a:t>10.05.2024</a:t>
            </a:fld>
            <a:endParaRPr lang="tr-TR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C4337DC-0594-4A4B-A465-AECFDC04502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E5D672-3E57-7343-956D-A61F4A724FD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8B981DD-FDEC-1C4E-B85F-6204B798876F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0218440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antasi.edu.tr/sayfa/mevzuat-59027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nisantasi.edu.tr/Uploads/Nis%CC%A7antas%CC%A7%C4%B1_U%CC%88niversitesi_Akadem.pdf" TargetMode="External"/><Relationship Id="rId4" Type="http://schemas.openxmlformats.org/officeDocument/2006/relationships/hyperlink" Target="mailto:Bilimsel.faaliyetler@nisantasi.edu.tr" TargetMode="Externa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antasi.edu.tr/Uploads/5bi%CC%87li%CC%87msel_projeler_koordi%CC%87nasy.07.docx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antasi.edu.tr/Images/Yonergeler/bi%CC%87li%CC%87msel-projeler-koordi%CC%87nasyon-bi%CC%87ri%CC%87mi%CC%87-bi%CC%87li%CC%87msel-arastirma-projesi%CC%87-sonuc-raporu-2076539496.doc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antasi.edu.tr/Images/Yonergeler/akademik-tesvik-odulu-degerlendirme-formu-form-2b-125125137.pdf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nisantasi.edu.tr/sayfa/mevzuat-590274" TargetMode="External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F4BD3D9-D555-8641-A2AF-93A4D9C92269}"/>
              </a:ext>
            </a:extLst>
          </p:cNvPr>
          <p:cNvSpPr txBox="1"/>
          <p:nvPr/>
        </p:nvSpPr>
        <p:spPr>
          <a:xfrm>
            <a:off x="3189516" y="2884714"/>
            <a:ext cx="7696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b="1" dirty="0">
                <a:solidFill>
                  <a:schemeClr val="bg1"/>
                </a:solidFill>
                <a:latin typeface="Helvetica" pitchFamily="2" charset="0"/>
              </a:rPr>
              <a:t>BİLİMSEL FAALİYETLER KOORDİNATÖRLÜĞÜ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3BDFA7-F3FB-BA47-AA82-F1262F8BE0B3}"/>
              </a:ext>
            </a:extLst>
          </p:cNvPr>
          <p:cNvSpPr txBox="1"/>
          <p:nvPr/>
        </p:nvSpPr>
        <p:spPr>
          <a:xfrm>
            <a:off x="1261042" y="780637"/>
            <a:ext cx="1153545" cy="10775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70000"/>
              </a:lnSpc>
            </a:pPr>
            <a:r>
              <a:rPr lang="tr-TR" sz="4400" i="1" dirty="0">
                <a:solidFill>
                  <a:srgbClr val="AB0A3D"/>
                </a:solidFill>
                <a:latin typeface="Helvetica" pitchFamily="2" charset="0"/>
              </a:rPr>
              <a:t> 20</a:t>
            </a:r>
          </a:p>
          <a:p>
            <a:pPr>
              <a:lnSpc>
                <a:spcPct val="70000"/>
              </a:lnSpc>
            </a:pPr>
            <a:r>
              <a:rPr lang="tr-TR" sz="4400" i="1" dirty="0">
                <a:solidFill>
                  <a:srgbClr val="AB0A3D"/>
                </a:solidFill>
                <a:latin typeface="Helvetica" pitchFamily="2" charset="0"/>
              </a:rPr>
              <a:t>23</a:t>
            </a:r>
          </a:p>
        </p:txBody>
      </p:sp>
    </p:spTree>
    <p:extLst>
      <p:ext uri="{BB962C8B-B14F-4D97-AF65-F5344CB8AC3E}">
        <p14:creationId xmlns:p14="http://schemas.microsoft.com/office/powerpoint/2010/main" val="28160666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602769" y="1280055"/>
            <a:ext cx="9948861" cy="473975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NİŞANTAŞI ÜNİVERSİTESİ AKADEMİK TEŞVİK ÖDÜLÜ BAŞVURUSU:</a:t>
            </a:r>
          </a:p>
          <a:p>
            <a:endParaRPr lang="tr-TR" b="1" dirty="0"/>
          </a:p>
          <a:p>
            <a:r>
              <a:rPr lang="tr-TR" sz="2400" b="1" dirty="0">
                <a:hlinkClick r:id="rId3"/>
              </a:rPr>
              <a:t>https://www.nisantasi.edu.tr/sayfa/mevzuat-590274</a:t>
            </a:r>
            <a:r>
              <a:rPr lang="tr-TR" sz="2400" b="1" dirty="0"/>
              <a:t>  </a:t>
            </a:r>
          </a:p>
          <a:p>
            <a:r>
              <a:rPr lang="tr-TR" sz="2400" b="1" dirty="0"/>
              <a:t>1-linkden excel1b formu indirilir ve masa üstüne kaydedilir. «Düzenlemeyi etkinleştir, makroları etkinleştir» tıklanarak sayfa aktif edilir. </a:t>
            </a:r>
          </a:p>
          <a:p>
            <a:r>
              <a:rPr lang="tr-TR" sz="2400" b="1" dirty="0"/>
              <a:t>2- Bilgi girişi tamamlandıktan sonra masa ütüne kaydedilmiş excel1b formu ve gerekli kanıt belgeler</a:t>
            </a:r>
          </a:p>
          <a:p>
            <a:r>
              <a:rPr lang="tr-TR" sz="2400" b="1" dirty="0">
                <a:hlinkClick r:id="rId4"/>
              </a:rPr>
              <a:t>Bilimsel.faaliyetler@nisantasi.edu.tr</a:t>
            </a:r>
            <a:r>
              <a:rPr lang="tr-TR" sz="2400" b="1" dirty="0"/>
              <a:t> adresine mail olarak gönderilir.</a:t>
            </a:r>
          </a:p>
          <a:p>
            <a:r>
              <a:rPr lang="tr-TR" sz="2400" b="1" dirty="0"/>
              <a:t>3-Mail olarak gönderilen tüm kanıt belgeleri ve excel1b formu ıslak imzalı olarak Bilimsel Faaliyetler Koordinatörlüğüne teslim edilir.</a:t>
            </a:r>
          </a:p>
          <a:p>
            <a:r>
              <a:rPr lang="tr-TR" sz="2400" b="1" dirty="0"/>
              <a:t>Kanıt Belgeleri için:</a:t>
            </a:r>
          </a:p>
          <a:p>
            <a:r>
              <a:rPr lang="tr-TR" sz="2000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5"/>
              </a:rPr>
              <a:t>İstanbul Nişantaşı Üniversitesi Akademik Teşvik Komisyonu Uygulama Usul ve İlkelerine İlişkin Rehber</a:t>
            </a:r>
            <a:endParaRPr lang="tr-TR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7274184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789126" y="1760502"/>
            <a:ext cx="6748699" cy="458587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BAP PROJELER:</a:t>
            </a:r>
            <a:br>
              <a:rPr lang="tr-TR" sz="2800" b="1" dirty="0"/>
            </a:br>
            <a:r>
              <a:rPr lang="tr-TR" sz="2800" b="1" dirty="0"/>
              <a:t>İstanbul Nişantaşı Üniversitesi  Bilimsel Faaliyetler Koordinatörlüğü Bilimsel Araştırma  Projeleri Usul ve Esaslarına göre başvurular alınır ve değerlendirilir. </a:t>
            </a:r>
          </a:p>
          <a:p>
            <a:r>
              <a:rPr lang="tr-TR" sz="2800" b="1" dirty="0"/>
              <a:t>Gerekli formlara aşağıdaki linkten ulaşılabilir</a:t>
            </a:r>
          </a:p>
          <a:p>
            <a:r>
              <a:rPr lang="tr-TR" sz="2400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Bi̇li̇msel</a:t>
            </a:r>
            <a:r>
              <a:rPr lang="tr-TR" sz="2400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 Projeler </a:t>
            </a:r>
            <a:r>
              <a:rPr lang="tr-TR" sz="2400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Koordi̇nasyon</a:t>
            </a:r>
            <a:r>
              <a:rPr lang="tr-TR" sz="2400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 </a:t>
            </a:r>
            <a:r>
              <a:rPr lang="tr-TR" sz="2400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Bi̇ri̇mi</a:t>
            </a:r>
            <a:r>
              <a:rPr lang="tr-TR" sz="2400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̇ - Proje Öneri̇ Formu</a:t>
            </a:r>
            <a:endParaRPr lang="tr-TR" sz="2400" b="1" dirty="0"/>
          </a:p>
          <a:p>
            <a:r>
              <a:rPr lang="tr-TR" sz="2400" dirty="0">
                <a:solidFill>
                  <a:schemeClr val="accent1"/>
                </a:solidFill>
              </a:rPr>
              <a:t>https://www.nisantasi.edu.tr/sayfa/mevzuat-590274</a:t>
            </a:r>
          </a:p>
        </p:txBody>
      </p:sp>
      <p:pic>
        <p:nvPicPr>
          <p:cNvPr id="2" name="Resim 1">
            <a:extLst>
              <a:ext uri="{FF2B5EF4-FFF2-40B4-BE49-F238E27FC236}">
                <a16:creationId xmlns:a16="http://schemas.microsoft.com/office/drawing/2014/main" id="{7AD24554-949D-1773-31DE-576EBB9A658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445357" y="2465798"/>
            <a:ext cx="3153246" cy="3174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2766299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789126" y="1189819"/>
            <a:ext cx="9875520" cy="553997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BAP PROJELERİ:</a:t>
            </a:r>
            <a:br>
              <a:rPr lang="tr-TR" sz="2800" b="1" dirty="0"/>
            </a:br>
            <a:r>
              <a:rPr lang="tr-TR" sz="2800" b="1" dirty="0"/>
              <a:t>1-Başvuru formu doldurularak hem ıslak imzalı, hem de online olarak Bilimsel Faaliyetler Koordinatörlüğüne iletilir.</a:t>
            </a:r>
          </a:p>
          <a:p>
            <a:r>
              <a:rPr lang="tr-TR" sz="2800" b="1" dirty="0"/>
              <a:t>2- Koordinatörlük kurum içinden veya kurum dışından hakem belirler(toplam 3 kişi olmak üzere)</a:t>
            </a:r>
          </a:p>
          <a:p>
            <a:r>
              <a:rPr lang="tr-TR" sz="2800" b="1" dirty="0"/>
              <a:t>3-Hakem raporlarına göre karar alınır ve Rektörlük onayına sunulur. </a:t>
            </a:r>
          </a:p>
          <a:p>
            <a:r>
              <a:rPr lang="tr-TR" sz="2800" b="1" dirty="0"/>
              <a:t>4-Onaylanan karar için sözleşme yapılır ve süreç başlar.</a:t>
            </a:r>
          </a:p>
          <a:p>
            <a:r>
              <a:rPr lang="tr-TR" sz="2800" b="1" dirty="0"/>
              <a:t>5-Proje bitimine 6 ay kala ara rapor ve/veya uzatma dilekçesi  istenir.</a:t>
            </a:r>
          </a:p>
          <a:p>
            <a:r>
              <a:rPr lang="tr-TR" sz="2800" b="1" dirty="0"/>
              <a:t>6-Proje bitiminde sonuç raporu, tüm belgeler ve makale ile teslim edilir.</a:t>
            </a:r>
          </a:p>
          <a:p>
            <a:r>
              <a:rPr lang="tr-TR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Bi̇li̇msel</a:t>
            </a:r>
            <a:r>
              <a:rPr lang="tr-TR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 Projeler </a:t>
            </a:r>
            <a:r>
              <a:rPr lang="tr-TR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Koordi̇nasyon</a:t>
            </a:r>
            <a:r>
              <a:rPr lang="tr-TR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 </a:t>
            </a:r>
            <a:r>
              <a:rPr lang="tr-TR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Bi̇ri̇mi</a:t>
            </a:r>
            <a:r>
              <a:rPr lang="tr-TR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̇ - </a:t>
            </a:r>
            <a:r>
              <a:rPr lang="tr-TR" b="1" i="0" u="none" strike="noStrike" dirty="0" err="1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Bi̇li̇msel</a:t>
            </a:r>
            <a:r>
              <a:rPr lang="tr-TR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 Araştırma Projesi̇ Sonuç Raporu</a:t>
            </a:r>
            <a:endParaRPr lang="tr-TR" dirty="0">
              <a:solidFill>
                <a:schemeClr val="accent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4137809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3422717" y="1246794"/>
            <a:ext cx="7252132" cy="397031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br>
              <a:rPr lang="tr-TR" sz="2800" b="1" dirty="0"/>
            </a:br>
            <a:endParaRPr lang="tr-TR" sz="2800" b="1" dirty="0"/>
          </a:p>
          <a:p>
            <a:r>
              <a:rPr lang="tr-TR" sz="2800" b="1" dirty="0"/>
              <a:t>Soru ve bilgi için bize ulaşabilirsiniz.</a:t>
            </a:r>
          </a:p>
          <a:p>
            <a:r>
              <a:rPr lang="tr-TR" sz="2800" b="1" dirty="0"/>
              <a:t>Ofis: 301 -5. kat</a:t>
            </a:r>
          </a:p>
          <a:p>
            <a:r>
              <a:rPr lang="tr-TR" sz="2800" b="1" dirty="0">
                <a:solidFill>
                  <a:schemeClr val="accent1"/>
                </a:solidFill>
              </a:rPr>
              <a:t>bilimsel.faaliyetler@nisantasi.edu.tr</a:t>
            </a:r>
            <a:endParaRPr lang="tr-TR" sz="2400" dirty="0">
              <a:solidFill>
                <a:schemeClr val="accent1"/>
              </a:solidFill>
            </a:endParaRPr>
          </a:p>
          <a:p>
            <a:endParaRPr lang="tr-TR" sz="2800" b="1" dirty="0">
              <a:solidFill>
                <a:schemeClr val="accent1"/>
              </a:solidFill>
            </a:endParaRPr>
          </a:p>
          <a:p>
            <a:r>
              <a:rPr lang="tr-TR" sz="2800" b="1" dirty="0"/>
              <a:t>Irmak Ak</a:t>
            </a:r>
          </a:p>
          <a:p>
            <a:r>
              <a:rPr lang="tr-TR" sz="2800" b="1" dirty="0"/>
              <a:t>Bilimsel Faaliyetler Koordinatörlüğü</a:t>
            </a:r>
          </a:p>
          <a:p>
            <a:r>
              <a:rPr lang="tr-TR" sz="2800" b="1" dirty="0"/>
              <a:t>Koordinatör Yardımcısı</a:t>
            </a:r>
          </a:p>
        </p:txBody>
      </p:sp>
    </p:spTree>
    <p:extLst>
      <p:ext uri="{BB962C8B-B14F-4D97-AF65-F5344CB8AC3E}">
        <p14:creationId xmlns:p14="http://schemas.microsoft.com/office/powerpoint/2010/main" val="47930573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038202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51371"/>
            <a:ext cx="12192000" cy="670388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932963" y="1526636"/>
            <a:ext cx="9875520" cy="390876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BİLİMSEL FAALİYETLER KOORDİNATÖRLÜĞÜ NE İŞ YAPAR?</a:t>
            </a:r>
          </a:p>
          <a:p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pPr algn="l"/>
            <a:r>
              <a:rPr lang="tr-TR" sz="2000" b="1" dirty="0"/>
              <a:t>TÜBİTAK 2209 A-B ÖĞRENCİ PROJELERİ</a:t>
            </a:r>
          </a:p>
          <a:p>
            <a:pPr algn="l"/>
            <a:r>
              <a:rPr lang="tr-TR" sz="2000" b="1" dirty="0"/>
              <a:t>BAP PROJELERİ</a:t>
            </a:r>
          </a:p>
          <a:p>
            <a:pPr algn="l"/>
            <a:r>
              <a:rPr lang="tr-TR" sz="2000" b="1" dirty="0"/>
              <a:t>KOSGEB</a:t>
            </a:r>
          </a:p>
          <a:p>
            <a:pPr algn="l"/>
            <a:r>
              <a:rPr lang="tr-TR" sz="2000" b="1" dirty="0"/>
              <a:t>TÜSEB</a:t>
            </a:r>
          </a:p>
          <a:p>
            <a:pPr algn="l"/>
            <a:r>
              <a:rPr lang="tr-TR" sz="2000" b="1" dirty="0"/>
              <a:t>İSTKA</a:t>
            </a:r>
          </a:p>
          <a:p>
            <a:pPr algn="l"/>
            <a:r>
              <a:rPr lang="tr-TR" sz="2000" b="1" dirty="0"/>
              <a:t>ULUSAL VE ULUSLARARASI TÜM PROJELER</a:t>
            </a:r>
          </a:p>
          <a:p>
            <a:pPr algn="l"/>
            <a:r>
              <a:rPr lang="tr-TR" sz="2000" b="1" dirty="0"/>
              <a:t>AKADEMİK YAYINLAR</a:t>
            </a:r>
          </a:p>
          <a:p>
            <a:pPr algn="l"/>
            <a:r>
              <a:rPr lang="tr-TR" sz="2000" b="1" dirty="0"/>
              <a:t>KİTAPLAR</a:t>
            </a:r>
          </a:p>
          <a:p>
            <a:pPr algn="l"/>
            <a:r>
              <a:rPr lang="tr-TR" sz="2000" b="1" dirty="0"/>
              <a:t>DERGİLER</a:t>
            </a:r>
          </a:p>
          <a:p>
            <a:endParaRPr lang="tr-TR" sz="2000" b="1" dirty="0"/>
          </a:p>
        </p:txBody>
      </p:sp>
      <p:pic>
        <p:nvPicPr>
          <p:cNvPr id="6" name="Resim 5">
            <a:extLst>
              <a:ext uri="{FF2B5EF4-FFF2-40B4-BE49-F238E27FC236}">
                <a16:creationId xmlns:a16="http://schemas.microsoft.com/office/drawing/2014/main" id="{CD042FD3-BF8E-435B-6931-DB7A25EFBC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1252" y="2272143"/>
            <a:ext cx="2938623" cy="27939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391139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665836" y="2705725"/>
            <a:ext cx="9875520" cy="258532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NİŞANTAŞI ÜNİVERSİTESİ AKADEMİK TEŞVİK ÖDÜLÜ</a:t>
            </a:r>
          </a:p>
          <a:p>
            <a:endParaRPr lang="tr-TR" sz="1400" b="1" dirty="0"/>
          </a:p>
          <a:p>
            <a:r>
              <a:rPr lang="tr-TR" sz="2400" b="1" dirty="0"/>
              <a:t>Teşvikler Nişantaşı Üniversitesi Bilimsel Yayın ve Akademik Etkinlikler Değerlendirme formunda yer alan kanıt belgeleri ve  türlere göre değerlendirilir. Belgelere aşağıda yer alan linklerden ulaşılabilir.</a:t>
            </a:r>
          </a:p>
          <a:p>
            <a:endParaRPr lang="tr-TR" sz="2400" b="1" i="0" u="none" strike="noStrike" dirty="0">
              <a:solidFill>
                <a:srgbClr val="C7BCA5"/>
              </a:solidFill>
              <a:effectLst/>
              <a:latin typeface="Work Sans" pitchFamily="2" charset="-94"/>
              <a:hlinkClick r:id="rId3"/>
            </a:endParaRPr>
          </a:p>
          <a:p>
            <a:r>
              <a:rPr lang="tr-TR" sz="2400" b="1" i="0" u="none" strike="noStrike" dirty="0">
                <a:solidFill>
                  <a:srgbClr val="C7BCA5"/>
                </a:solidFill>
                <a:effectLst/>
                <a:latin typeface="Work Sans" pitchFamily="2" charset="-94"/>
                <a:hlinkClick r:id="rId3"/>
              </a:rPr>
              <a:t>Akademik Teşvik Ödülü Değerlendirme Formu (Form 2b)</a:t>
            </a:r>
            <a:endParaRPr lang="tr-TR" sz="2400" dirty="0"/>
          </a:p>
        </p:txBody>
      </p:sp>
    </p:spTree>
    <p:extLst>
      <p:ext uri="{BB962C8B-B14F-4D97-AF65-F5344CB8AC3E}">
        <p14:creationId xmlns:p14="http://schemas.microsoft.com/office/powerpoint/2010/main" val="422486112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2124581" y="1967061"/>
            <a:ext cx="4973942" cy="29238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endParaRPr lang="tr-TR" sz="2400" b="1" dirty="0">
              <a:solidFill>
                <a:schemeClr val="accent2">
                  <a:lumMod val="75000"/>
                </a:schemeClr>
              </a:solidFill>
            </a:endParaRPr>
          </a:p>
          <a:p>
            <a:endParaRPr lang="tr-TR" sz="2000" b="1" dirty="0"/>
          </a:p>
          <a:p>
            <a:endParaRPr lang="tr-TR" sz="2000" b="1" dirty="0"/>
          </a:p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Ödüllendirilen Faaliyetler:</a:t>
            </a:r>
          </a:p>
          <a:p>
            <a:endParaRPr lang="tr-TR" sz="2400" b="1" dirty="0"/>
          </a:p>
          <a:p>
            <a:r>
              <a:rPr lang="tr-TR" sz="2400" b="1" u="sng" dirty="0"/>
              <a:t>1- Akademik Teşvikler:</a:t>
            </a:r>
          </a:p>
          <a:p>
            <a:r>
              <a:rPr lang="tr-TR" sz="2400" b="1" dirty="0"/>
              <a:t>5 Ana Başlık Altında Toplanmıştır</a:t>
            </a:r>
          </a:p>
          <a:p>
            <a:endParaRPr lang="tr-TR" sz="2000" b="1" dirty="0"/>
          </a:p>
        </p:txBody>
      </p:sp>
      <p:pic>
        <p:nvPicPr>
          <p:cNvPr id="1032" name="Picture 8" descr="Aşağı Ok | Örümün Sahibi">
            <a:extLst>
              <a:ext uri="{FF2B5EF4-FFF2-40B4-BE49-F238E27FC236}">
                <a16:creationId xmlns:a16="http://schemas.microsoft.com/office/drawing/2014/main" id="{20785E2B-A5AC-8EC7-EADD-A35A1953DE5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9442" y="4657812"/>
            <a:ext cx="1466850" cy="1905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897092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-51371"/>
            <a:ext cx="12192000" cy="6703888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598366" y="1073766"/>
            <a:ext cx="8434411" cy="8925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Ödüllendirilen Faaliyetler:</a:t>
            </a:r>
          </a:p>
          <a:p>
            <a:endParaRPr lang="tr-TR" sz="2400" b="1" dirty="0"/>
          </a:p>
        </p:txBody>
      </p:sp>
      <p:graphicFrame>
        <p:nvGraphicFramePr>
          <p:cNvPr id="7" name="Tablo 6">
            <a:extLst>
              <a:ext uri="{FF2B5EF4-FFF2-40B4-BE49-F238E27FC236}">
                <a16:creationId xmlns:a16="http://schemas.microsoft.com/office/drawing/2014/main" id="{2105D274-6B7D-A1A2-853C-6CF66E4CF5E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18775982"/>
              </p:ext>
            </p:extLst>
          </p:nvPr>
        </p:nvGraphicFramePr>
        <p:xfrm>
          <a:off x="1797978" y="1619921"/>
          <a:ext cx="9638724" cy="5083967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016474">
                  <a:extLst>
                    <a:ext uri="{9D8B030D-6E8A-4147-A177-3AD203B41FA5}">
                      <a16:colId xmlns:a16="http://schemas.microsoft.com/office/drawing/2014/main" val="90346976"/>
                    </a:ext>
                  </a:extLst>
                </a:gridCol>
                <a:gridCol w="6977888">
                  <a:extLst>
                    <a:ext uri="{9D8B030D-6E8A-4147-A177-3AD203B41FA5}">
                      <a16:colId xmlns:a16="http://schemas.microsoft.com/office/drawing/2014/main" val="1415406105"/>
                    </a:ext>
                  </a:extLst>
                </a:gridCol>
                <a:gridCol w="1644362">
                  <a:extLst>
                    <a:ext uri="{9D8B030D-6E8A-4147-A177-3AD203B41FA5}">
                      <a16:colId xmlns:a16="http://schemas.microsoft.com/office/drawing/2014/main" val="4160287695"/>
                    </a:ext>
                  </a:extLst>
                </a:gridCol>
              </a:tblGrid>
              <a:tr h="694569">
                <a:tc>
                  <a:txBody>
                    <a:bodyPr/>
                    <a:lstStyle/>
                    <a:p>
                      <a:pPr marL="69850" algn="l">
                        <a:spcBef>
                          <a:spcPts val="5"/>
                        </a:spcBef>
                      </a:pP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AKADEMİK FAALİYET </a:t>
                      </a:r>
                      <a:r>
                        <a:rPr lang="tr-TR" sz="16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TÜRÜ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3175" algn="ctr">
                        <a:spcBef>
                          <a:spcPts val="5"/>
                        </a:spcBef>
                      </a:pP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FAALİYET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marR="4445" algn="ctr">
                        <a:spcBef>
                          <a:spcPts val="5"/>
                        </a:spcBef>
                      </a:pPr>
                      <a:r>
                        <a:rPr lang="tr-TR" sz="16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PUAN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76710802"/>
                  </a:ext>
                </a:extLst>
              </a:tr>
              <a:tr h="456173">
                <a:tc rowSpan="18"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1-YAYIN</a:t>
                      </a:r>
                      <a:endParaRPr lang="tr-TR" sz="1600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361315" marR="105410" indent="-292100">
                        <a:lnSpc>
                          <a:spcPts val="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1.1-WoS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taranan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SCI-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Expanded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SSCI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AHCI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kapsamındaki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 araştırma makalesi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A1-A2-A3-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A4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10160" marR="6350" algn="ctr">
                        <a:lnSpc>
                          <a:spcPts val="87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alanları</a:t>
                      </a:r>
                      <a:r>
                        <a:rPr lang="tr-TR" sz="1200" b="1" spc="-2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için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326467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1.1.a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125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64995584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1.1.b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58321275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1.1.c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85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00724157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1.1.d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06401838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1.2-SCOPUS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taranan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makalesi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96767164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1.2.a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Q1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65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175422934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1.2.b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Q2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552597763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1.2.c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Q3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55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16174950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180340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1.2.d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Quartile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Q4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757580568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1.3.a-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taranan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ESCI, ESSCI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vb.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gibi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 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makalesi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x50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091335520"/>
                  </a:ext>
                </a:extLst>
              </a:tr>
              <a:tr h="307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1.4.a-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WoS</a:t>
                      </a:r>
                      <a:r>
                        <a:rPr lang="tr-TR" sz="1200" b="1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SCOPUS</a:t>
                      </a:r>
                      <a:r>
                        <a:rPr lang="tr-TR" sz="1200" b="1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taranan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konferans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(sempozyum)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kitaplarında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makalesi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37429719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1.5.a-Diğer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hakemli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2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</a:t>
                      </a:r>
                      <a:r>
                        <a:rPr lang="tr-TR" sz="1200" b="1" spc="-2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makalesi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914874315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1.6.a-ULAKBİM</a:t>
                      </a:r>
                      <a:r>
                        <a:rPr lang="tr-TR" sz="1200" b="1" spc="-5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Dizin</a:t>
                      </a: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taranan</a:t>
                      </a: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1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hakemli</a:t>
                      </a:r>
                      <a:r>
                        <a:rPr lang="tr-TR" sz="1200" b="1" spc="-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araştırma</a:t>
                      </a:r>
                      <a:r>
                        <a:rPr lang="tr-TR" sz="1200" b="1" spc="-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makalesi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715968945"/>
                  </a:ext>
                </a:extLst>
              </a:tr>
              <a:tr h="2141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1.7.a-Tanınmış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yayınevleri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bilimsel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635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68332743"/>
                  </a:ext>
                </a:extLst>
              </a:tr>
              <a:tr h="307437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1.8.a-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Tanınmış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yayınevleri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bilimsel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kitaplarda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yazarlığı (Aynı kitapta en çok iki bölüm değerlendirmeye alınır.)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6896766"/>
                  </a:ext>
                </a:extLst>
              </a:tr>
              <a:tr h="177924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lnSpc>
                          <a:spcPts val="975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1-9.a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Tanınmış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yayınevleri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bilimsel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lnSpc>
                          <a:spcPts val="975"/>
                        </a:lnSpc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92103824"/>
                  </a:ext>
                </a:extLst>
              </a:tr>
              <a:tr h="31914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1.10.a-Tanınmış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yayınevleri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bilimsel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kitaplarda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bölüm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yazarlığı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(Aynı kitapta en çok iki bölüm değerlendirmeye alınır.)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760126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033858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703888"/>
          </a:xfrm>
          <a:prstGeom prst="rect">
            <a:avLst/>
          </a:prstGeom>
        </p:spPr>
      </p:pic>
      <p:graphicFrame>
        <p:nvGraphicFramePr>
          <p:cNvPr id="2" name="Tablo 1">
            <a:extLst>
              <a:ext uri="{FF2B5EF4-FFF2-40B4-BE49-F238E27FC236}">
                <a16:creationId xmlns:a16="http://schemas.microsoft.com/office/drawing/2014/main" id="{D6080D2E-0E4F-F5EF-B529-C9E2D5929E1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83005740"/>
              </p:ext>
            </p:extLst>
          </p:nvPr>
        </p:nvGraphicFramePr>
        <p:xfrm>
          <a:off x="1923804" y="1565971"/>
          <a:ext cx="9642763" cy="4621918"/>
        </p:xfrm>
        <a:graphic>
          <a:graphicData uri="http://schemas.openxmlformats.org/drawingml/2006/table">
            <a:tbl>
              <a:tblPr firstRow="1" firstCol="1" lastRow="1" lastCol="1" bandRow="1" bandCol="1"/>
              <a:tblGrid>
                <a:gridCol w="1473138">
                  <a:extLst>
                    <a:ext uri="{9D8B030D-6E8A-4147-A177-3AD203B41FA5}">
                      <a16:colId xmlns:a16="http://schemas.microsoft.com/office/drawing/2014/main" val="723591621"/>
                    </a:ext>
                  </a:extLst>
                </a:gridCol>
                <a:gridCol w="6421399">
                  <a:extLst>
                    <a:ext uri="{9D8B030D-6E8A-4147-A177-3AD203B41FA5}">
                      <a16:colId xmlns:a16="http://schemas.microsoft.com/office/drawing/2014/main" val="75811427"/>
                    </a:ext>
                  </a:extLst>
                </a:gridCol>
                <a:gridCol w="1748226">
                  <a:extLst>
                    <a:ext uri="{9D8B030D-6E8A-4147-A177-3AD203B41FA5}">
                      <a16:colId xmlns:a16="http://schemas.microsoft.com/office/drawing/2014/main" val="4228269178"/>
                    </a:ext>
                  </a:extLst>
                </a:gridCol>
              </a:tblGrid>
              <a:tr h="348136">
                <a:tc>
                  <a:txBody>
                    <a:bodyPr/>
                    <a:lstStyle/>
                    <a:p>
                      <a:pPr marL="69850">
                        <a:spcBef>
                          <a:spcPts val="480"/>
                        </a:spcBef>
                        <a:spcAft>
                          <a:spcPts val="0"/>
                        </a:spcAft>
                      </a:pP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2-TASARIM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2.1.a-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Endüstriyel,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çevresel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(bina,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peyzaj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iç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mekan)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grafiksel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tasarım;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sahne,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moda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(kumaş,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aksesuar veya giysi tasarımı) veya çalgı tasarımı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309986660"/>
                  </a:ext>
                </a:extLst>
              </a:tr>
              <a:tr h="282581">
                <a:tc rowSpan="4">
                  <a:txBody>
                    <a:bodyPr/>
                    <a:lstStyle/>
                    <a:p>
                      <a:pPr marL="10160">
                        <a:spcBef>
                          <a:spcPts val="875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3-SERGİ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3.1.a-Özgün</a:t>
                      </a:r>
                      <a:r>
                        <a:rPr lang="tr-TR" sz="1200" b="1" spc="-4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yurtdışı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bireysel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etkinlik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(sergi,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bienal,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trienal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dinleti,</a:t>
                      </a:r>
                      <a:r>
                        <a:rPr lang="tr-TR" sz="1200" b="1" spc="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festival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gösterim)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455298983"/>
                  </a:ext>
                </a:extLst>
              </a:tr>
              <a:tr h="2733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3.2.a-</a:t>
                      </a:r>
                      <a:r>
                        <a:rPr lang="tr-TR" sz="1200" b="1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yurtiçi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bireysel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etkinlik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(sergi, bienal,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trienal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gösteri, dinleti,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festival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gösterim)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12143142"/>
                  </a:ext>
                </a:extLst>
              </a:tr>
              <a:tr h="46295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3.3.a-</a:t>
                      </a:r>
                      <a:r>
                        <a:rPr lang="tr-TR" sz="1200" b="1" spc="-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yurtdışı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grup/karma/toplu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etkinlik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(sergi,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bienal,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trienal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dinleti,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festival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gösterim)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64575403"/>
                  </a:ext>
                </a:extLst>
              </a:tr>
              <a:tr h="35643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3.4.a-</a:t>
                      </a:r>
                      <a:r>
                        <a:rPr lang="tr-TR" sz="1200" b="1" spc="-6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yurtiçi</a:t>
                      </a:r>
                      <a:r>
                        <a:rPr lang="tr-TR" sz="1200" b="1" spc="-3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grup/karma/toplu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etkinlik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(sergi,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bienal,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trienal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gösteri,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dinleti,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festival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gösterim)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15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2894683"/>
                  </a:ext>
                </a:extLst>
              </a:tr>
              <a:tr h="0">
                <a:tc rowSpan="4">
                  <a:txBody>
                    <a:bodyPr/>
                    <a:lstStyle/>
                    <a:p>
                      <a:pPr marL="10160">
                        <a:spcBef>
                          <a:spcPts val="905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6985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4-PATENT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4.1.a-</a:t>
                      </a:r>
                      <a:r>
                        <a:rPr lang="tr-TR" sz="1200" b="1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patent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94733340"/>
                  </a:ext>
                </a:extLst>
              </a:tr>
              <a:tr h="2314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4.2.a-Ulusal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patent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</a:t>
                      </a:r>
                      <a:endParaRPr lang="tr-TR" sz="1200" b="1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284000468"/>
                  </a:ext>
                </a:extLst>
              </a:tr>
              <a:tr h="2314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4.3.a-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Faydalı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Model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83727497"/>
                  </a:ext>
                </a:extLst>
              </a:tr>
              <a:tr h="2314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4.4.a-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Faydalı</a:t>
                      </a:r>
                      <a:r>
                        <a:rPr lang="tr-TR" sz="1200" b="1" spc="-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Model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60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5941735"/>
                  </a:ext>
                </a:extLst>
              </a:tr>
              <a:tr h="282835">
                <a:tc rowSpan="8">
                  <a:txBody>
                    <a:bodyPr/>
                    <a:lstStyle/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4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  <a:p>
                      <a:pPr marL="10160">
                        <a:spcBef>
                          <a:spcPts val="170"/>
                        </a:spcBef>
                        <a:spcAft>
                          <a:spcPts val="0"/>
                        </a:spcAft>
                      </a:pPr>
                      <a:r>
                        <a:rPr lang="tr-TR" sz="14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        </a:t>
                      </a:r>
                      <a:r>
                        <a:rPr lang="tr-TR" sz="16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5-</a:t>
                      </a:r>
                      <a:r>
                        <a:rPr lang="tr-TR" sz="16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ATIF</a:t>
                      </a:r>
                      <a:endParaRPr lang="tr-TR" sz="16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5.1.a-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SCI, SCI-</a:t>
                      </a:r>
                      <a:r>
                        <a:rPr lang="tr-TR" sz="1200" b="1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Expanded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, SSCI</a:t>
                      </a:r>
                      <a:r>
                        <a:rPr lang="tr-TR" sz="1200" b="1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</a:t>
                      </a:r>
                      <a:r>
                        <a:rPr lang="tr-TR" sz="1200" b="1" spc="-3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AHCI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kapsamındaki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makalelerde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atıf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43764937"/>
                  </a:ext>
                </a:extLst>
              </a:tr>
              <a:tr h="2314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5.2.a-Alan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endeksleri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(varsa)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kapsamındaki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makalelerde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atıf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5"/>
                        </a:spcBef>
                      </a:pPr>
                      <a:r>
                        <a:rPr lang="tr-TR" sz="1200" b="1" spc="-1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(3/4)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61796066"/>
                  </a:ext>
                </a:extLst>
              </a:tr>
              <a:tr h="2314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5.3.a-</a:t>
                      </a:r>
                      <a:r>
                        <a:rPr lang="tr-TR" sz="1200" b="1" spc="-5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Diğer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hakemli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makalelerde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atıf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5"/>
                        </a:spcBef>
                      </a:pPr>
                      <a:r>
                        <a:rPr lang="tr-TR" sz="1200" b="1" spc="-1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(1/2)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339727116"/>
                  </a:ext>
                </a:extLst>
              </a:tr>
              <a:tr h="223818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5.4.a-</a:t>
                      </a:r>
                      <a:r>
                        <a:rPr lang="tr-TR" sz="1200" b="1" spc="-4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ULAKBİM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taranan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hakemli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dergilerde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makalelerde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atıf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5"/>
                        </a:spcBef>
                      </a:pPr>
                      <a:r>
                        <a:rPr lang="tr-TR" sz="1200" b="1" spc="-1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(1/4)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964551410"/>
                  </a:ext>
                </a:extLst>
              </a:tr>
              <a:tr h="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5.5.a-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Tanınmış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yayınevleri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bilimsel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kitapta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atıf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3175" algn="ctr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x</a:t>
                      </a:r>
                      <a:r>
                        <a:rPr lang="tr-TR" sz="1200" b="1" spc="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5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50308032"/>
                  </a:ext>
                </a:extLst>
              </a:tr>
              <a:tr h="231479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69215">
                        <a:spcBef>
                          <a:spcPts val="5"/>
                        </a:spcBef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5.6.a-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Tanınmış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yayınevleri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tarafından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yayımlanmış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özgün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bilimsel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kitapta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atıf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5"/>
                        </a:spcBef>
                      </a:pPr>
                      <a:r>
                        <a:rPr lang="tr-TR" sz="1200" b="1" spc="-1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(3/4)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922142867"/>
                  </a:ext>
                </a:extLst>
              </a:tr>
              <a:tr h="335780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5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5.7.a-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Güzel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sanatlardaki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eserlerin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uluslararası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kaynak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organlarında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yer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alması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gösterime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 da dinletime girmesi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5"/>
                        </a:spcBef>
                      </a:pPr>
                      <a:r>
                        <a:rPr lang="tr-TR" sz="1200" b="1" spc="-1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(1/2)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46686003"/>
                  </a:ext>
                </a:extLst>
              </a:tr>
              <a:tr h="292036">
                <a:tc vMerge="1">
                  <a:txBody>
                    <a:bodyPr/>
                    <a:lstStyle/>
                    <a:p>
                      <a:endParaRPr lang="tr-TR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361315" marR="105410" indent="-292100">
                        <a:lnSpc>
                          <a:spcPts val="980"/>
                        </a:lnSpc>
                        <a:spcBef>
                          <a:spcPts val="5"/>
                        </a:spcBef>
                        <a:spcAft>
                          <a:spcPts val="0"/>
                        </a:spcAft>
                      </a:pP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5.8.a-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Güzel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sanatlardaki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eserlerin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ulusal</a:t>
                      </a:r>
                      <a:r>
                        <a:rPr lang="tr-TR" sz="1200" b="1" spc="-2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kaynak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yayın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organlarında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yer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alması</a:t>
                      </a:r>
                      <a:r>
                        <a:rPr lang="tr-TR" sz="1200" b="1" spc="-2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veya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gösterime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ya</a:t>
                      </a:r>
                      <a:r>
                        <a:rPr lang="tr-TR" sz="1200" b="1" spc="-15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tr-TR" sz="1200" b="1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da dinletime girmesi</a:t>
                      </a: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0160" marR="8255" algn="ctr">
                        <a:spcBef>
                          <a:spcPts val="5"/>
                        </a:spcBef>
                      </a:pPr>
                      <a:r>
                        <a:rPr lang="tr-TR" sz="1200" b="1" spc="-10" dirty="0" err="1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kx</a:t>
                      </a:r>
                      <a:r>
                        <a:rPr lang="tr-TR" sz="1200" b="1" spc="-1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(1/4)</a:t>
                      </a:r>
                      <a:endParaRPr lang="tr-TR" sz="1200" b="1" dirty="0">
                        <a:effectLst/>
                        <a:latin typeface="+mn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0" marR="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211989689"/>
                  </a:ext>
                </a:extLst>
              </a:tr>
            </a:tbl>
          </a:graphicData>
        </a:graphic>
      </p:graphicFrame>
      <p:sp>
        <p:nvSpPr>
          <p:cNvPr id="4" name="Rectangle 1">
            <a:extLst>
              <a:ext uri="{FF2B5EF4-FFF2-40B4-BE49-F238E27FC236}">
                <a16:creationId xmlns:a16="http://schemas.microsoft.com/office/drawing/2014/main" id="{F20AB762-C410-768C-12BF-FBD2FACB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47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1774393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795647"/>
            <a:ext cx="12192000" cy="6703888"/>
          </a:xfrm>
          <a:prstGeom prst="rect">
            <a:avLst/>
          </a:prstGeom>
        </p:spPr>
      </p:pic>
      <p:sp>
        <p:nvSpPr>
          <p:cNvPr id="4" name="Rectangle 1">
            <a:extLst>
              <a:ext uri="{FF2B5EF4-FFF2-40B4-BE49-F238E27FC236}">
                <a16:creationId xmlns:a16="http://schemas.microsoft.com/office/drawing/2014/main" id="{F20AB762-C410-768C-12BF-FBD2FACBF096}"/>
              </a:ext>
            </a:extLst>
          </p:cNvPr>
          <p:cNvSpPr>
            <a:spLocks noChangeArrowheads="1"/>
          </p:cNvSpPr>
          <p:nvPr/>
        </p:nvSpPr>
        <p:spPr bwMode="auto">
          <a:xfrm>
            <a:off x="838200" y="26479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tr-TR"/>
          </a:p>
        </p:txBody>
      </p:sp>
      <p:sp>
        <p:nvSpPr>
          <p:cNvPr id="6" name="Metin kutusu 5">
            <a:extLst>
              <a:ext uri="{FF2B5EF4-FFF2-40B4-BE49-F238E27FC236}">
                <a16:creationId xmlns:a16="http://schemas.microsoft.com/office/drawing/2014/main" id="{FDFA2591-F4CA-F3C1-0898-8A1B44D39D2F}"/>
              </a:ext>
            </a:extLst>
          </p:cNvPr>
          <p:cNvSpPr txBox="1"/>
          <p:nvPr/>
        </p:nvSpPr>
        <p:spPr>
          <a:xfrm>
            <a:off x="1980210" y="2628389"/>
            <a:ext cx="6572992" cy="206210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800" b="1" dirty="0">
                <a:solidFill>
                  <a:schemeClr val="accent2">
                    <a:lumMod val="75000"/>
                  </a:schemeClr>
                </a:solidFill>
              </a:rPr>
              <a:t>Ödüllendirilen Faaliyetler:</a:t>
            </a:r>
          </a:p>
          <a:p>
            <a:endParaRPr lang="tr-TR" sz="2800" dirty="0">
              <a:solidFill>
                <a:schemeClr val="accent2">
                  <a:lumMod val="75000"/>
                </a:schemeClr>
              </a:solidFill>
            </a:endParaRPr>
          </a:p>
          <a:p>
            <a:r>
              <a:rPr lang="tr-TR" sz="2400" b="1" u="sng" dirty="0"/>
              <a:t>2-TÜBİTAK 2209/A-B Projeleri</a:t>
            </a:r>
          </a:p>
          <a:p>
            <a:r>
              <a:rPr lang="tr-TR" sz="2400" b="1" dirty="0"/>
              <a:t> Danışmanlığı yapılan her proje için, proje bütçesinin yarısı kadar teşvikle ödüllendirilir.</a:t>
            </a:r>
            <a:endParaRPr lang="tr-TR" sz="2400" dirty="0"/>
          </a:p>
        </p:txBody>
      </p:sp>
      <p:pic>
        <p:nvPicPr>
          <p:cNvPr id="7" name="Resim 6">
            <a:extLst>
              <a:ext uri="{FF2B5EF4-FFF2-40B4-BE49-F238E27FC236}">
                <a16:creationId xmlns:a16="http://schemas.microsoft.com/office/drawing/2014/main" id="{46D209A4-4035-9CCF-F346-298EFFB2A1C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982074" y="2647950"/>
            <a:ext cx="4019550" cy="33664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5956447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3" name="Metin kutusu 2">
            <a:extLst>
              <a:ext uri="{FF2B5EF4-FFF2-40B4-BE49-F238E27FC236}">
                <a16:creationId xmlns:a16="http://schemas.microsoft.com/office/drawing/2014/main" id="{B166F6BE-3D19-987C-C4B6-CBF89FFF8709}"/>
              </a:ext>
            </a:extLst>
          </p:cNvPr>
          <p:cNvSpPr txBox="1"/>
          <p:nvPr/>
        </p:nvSpPr>
        <p:spPr>
          <a:xfrm>
            <a:off x="1491176" y="1423895"/>
            <a:ext cx="9875520" cy="218521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400" b="1" dirty="0">
                <a:solidFill>
                  <a:schemeClr val="accent2">
                    <a:lumMod val="75000"/>
                  </a:schemeClr>
                </a:solidFill>
              </a:rPr>
              <a:t>NİŞANTAŞI ÜNİVERSİTESİ AKADEMİK TEŞVİK ÖDÜLÜ BAŞVURUSU:</a:t>
            </a:r>
          </a:p>
          <a:p>
            <a:endParaRPr lang="tr-TR" b="1" dirty="0"/>
          </a:p>
          <a:p>
            <a:r>
              <a:rPr lang="tr-TR" sz="2000" b="1" dirty="0">
                <a:hlinkClick r:id="rId3"/>
              </a:rPr>
              <a:t>https://www.nisantasi.edu.tr/sayfa/mevzuat-590274</a:t>
            </a:r>
            <a:r>
              <a:rPr lang="tr-TR" sz="2000" b="1" dirty="0"/>
              <a:t>  </a:t>
            </a:r>
          </a:p>
          <a:p>
            <a:r>
              <a:rPr lang="tr-TR" sz="2000" b="1" dirty="0"/>
              <a:t>1-linkden excel1b formu indirilir ve masa üstüne kaydedilir. «Düzenlemeyi </a:t>
            </a:r>
            <a:r>
              <a:rPr lang="tr-TR" sz="2000" b="1" dirty="0" err="1"/>
              <a:t>etkinleştir»tıklanarak</a:t>
            </a:r>
            <a:r>
              <a:rPr lang="tr-TR" sz="2000" b="1" dirty="0"/>
              <a:t> sayfa aktif edilir. Makrolar etkinleştirilir.</a:t>
            </a:r>
          </a:p>
          <a:p>
            <a:r>
              <a:rPr lang="tr-TR" sz="2000" b="1" dirty="0"/>
              <a:t>2-Açılan pencerede üç sekme bulunmaktadır.(mavi ile işaretlenmiştir)</a:t>
            </a:r>
          </a:p>
          <a:p>
            <a:endParaRPr lang="tr-TR" sz="1400" b="1" dirty="0"/>
          </a:p>
        </p:txBody>
      </p:sp>
      <p:pic>
        <p:nvPicPr>
          <p:cNvPr id="7" name="Resim 6" descr="metin, ekran görüntüsü, yazılım, multimedya yazılımı içeren bir resim">
            <a:extLst>
              <a:ext uri="{FF2B5EF4-FFF2-40B4-BE49-F238E27FC236}">
                <a16:creationId xmlns:a16="http://schemas.microsoft.com/office/drawing/2014/main" id="{DA29BD70-1C43-AD11-C9AF-59A2E603F6B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525914" y="3429000"/>
            <a:ext cx="4450224" cy="3156736"/>
          </a:xfrm>
          <a:prstGeom prst="rect">
            <a:avLst/>
          </a:prstGeom>
        </p:spPr>
      </p:pic>
      <p:sp>
        <p:nvSpPr>
          <p:cNvPr id="9" name="Metin kutusu 8">
            <a:extLst>
              <a:ext uri="{FF2B5EF4-FFF2-40B4-BE49-F238E27FC236}">
                <a16:creationId xmlns:a16="http://schemas.microsoft.com/office/drawing/2014/main" id="{1B88059C-3C06-3222-E2B9-3F4FD7BA7FAD}"/>
              </a:ext>
            </a:extLst>
          </p:cNvPr>
          <p:cNvSpPr txBox="1"/>
          <p:nvPr/>
        </p:nvSpPr>
        <p:spPr>
          <a:xfrm flipH="1">
            <a:off x="6215863" y="3313414"/>
            <a:ext cx="5291192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tr-TR" sz="2000" b="1" dirty="0"/>
              <a:t>3- «ESER GİRİŞİ» kısmından eserinizin girişini yaparak </a:t>
            </a:r>
            <a:r>
              <a:rPr lang="tr-TR" sz="2000" b="1" dirty="0" err="1"/>
              <a:t>save</a:t>
            </a:r>
            <a:r>
              <a:rPr lang="tr-TR" sz="2000" b="1" dirty="0"/>
              <a:t> ediniz.</a:t>
            </a:r>
          </a:p>
          <a:p>
            <a:r>
              <a:rPr lang="tr-TR" sz="2000" b="1" dirty="0"/>
              <a:t>4- «ÖĞRETİM ELEMANI BİLGİ </a:t>
            </a:r>
            <a:r>
              <a:rPr lang="tr-TR" sz="2000" b="1" dirty="0" err="1"/>
              <a:t>GİRİŞİ»kısmına</a:t>
            </a:r>
            <a:r>
              <a:rPr lang="tr-TR" sz="2000" b="1" dirty="0"/>
              <a:t> tıklayarak açılan pencereye bilgi girişini yapınız.</a:t>
            </a:r>
          </a:p>
          <a:p>
            <a:r>
              <a:rPr lang="tr-TR" sz="2000" b="1" dirty="0"/>
              <a:t>5-»YAZDIR»kısmına tıklayarak detayları görebilir ve çıktı alabilirsiniz.</a:t>
            </a:r>
          </a:p>
          <a:p>
            <a:endParaRPr lang="tr-TR" sz="2000" dirty="0"/>
          </a:p>
          <a:p>
            <a:r>
              <a:rPr lang="tr-TR" sz="2000" b="1" dirty="0"/>
              <a:t>NOT: Aynı sayfa üzerindeki «ESER </a:t>
            </a:r>
            <a:r>
              <a:rPr lang="tr-TR" sz="2000" b="1" dirty="0" err="1"/>
              <a:t>GİRİŞİ»kısmına</a:t>
            </a:r>
            <a:r>
              <a:rPr lang="tr-TR" sz="2000" b="1" dirty="0"/>
              <a:t> istediğiniz kadar eser girişi yaparak </a:t>
            </a:r>
            <a:r>
              <a:rPr lang="tr-TR" sz="2000" b="1" dirty="0" err="1"/>
              <a:t>save</a:t>
            </a:r>
            <a:r>
              <a:rPr lang="tr-TR" sz="2000" b="1" dirty="0"/>
              <a:t> edebilirsiniz.</a:t>
            </a:r>
          </a:p>
        </p:txBody>
      </p:sp>
    </p:spTree>
    <p:extLst>
      <p:ext uri="{BB962C8B-B14F-4D97-AF65-F5344CB8AC3E}">
        <p14:creationId xmlns:p14="http://schemas.microsoft.com/office/powerpoint/2010/main" val="145404367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CC7C2DF6-1594-784E-AF7B-DEC41EAD19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Metin kutusu 3">
            <a:extLst>
              <a:ext uri="{FF2B5EF4-FFF2-40B4-BE49-F238E27FC236}">
                <a16:creationId xmlns:a16="http://schemas.microsoft.com/office/drawing/2014/main" id="{7A12DBFA-E15C-9A55-93C9-D4D33D10A23D}"/>
              </a:ext>
            </a:extLst>
          </p:cNvPr>
          <p:cNvSpPr txBox="1"/>
          <p:nvPr/>
        </p:nvSpPr>
        <p:spPr>
          <a:xfrm>
            <a:off x="1610142" y="1269539"/>
            <a:ext cx="8971716" cy="123110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tr-TR" sz="2000" b="1" dirty="0">
                <a:solidFill>
                  <a:schemeClr val="accent2">
                    <a:lumMod val="75000"/>
                  </a:schemeClr>
                </a:solidFill>
              </a:rPr>
              <a:t>NİŞANTAŞI ÜNİVERSİTESİ AKADEMİK TEŞVİK ÖDÜLÜ</a:t>
            </a:r>
          </a:p>
          <a:p>
            <a:endParaRPr lang="tr-TR" b="1" dirty="0"/>
          </a:p>
          <a:p>
            <a:r>
              <a:rPr lang="tr-TR" b="1" dirty="0"/>
              <a:t>Örnek, dosya aşağıda gösterildiği şekliyle hazırlanır ve  her ID No için belgeler ayrı ayrı eklenerek numaralandırılır.</a:t>
            </a:r>
          </a:p>
        </p:txBody>
      </p:sp>
      <p:pic>
        <p:nvPicPr>
          <p:cNvPr id="3" name="Resim 2" descr="metin, ekran görüntüsü, sayı, numara, yazılım içeren bir resim&#10;&#10;Açıklama otomatik olarak oluşturuldu">
            <a:extLst>
              <a:ext uri="{FF2B5EF4-FFF2-40B4-BE49-F238E27FC236}">
                <a16:creationId xmlns:a16="http://schemas.microsoft.com/office/drawing/2014/main" id="{BF8FFB6A-EBAF-43EA-F7E0-545A056DC0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47448" y="2469868"/>
            <a:ext cx="9034410" cy="3904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199076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2835</TotalTime>
  <Words>1129</Words>
  <Application>Microsoft Office PowerPoint</Application>
  <PresentationFormat>Geniş ekran</PresentationFormat>
  <Paragraphs>168</Paragraphs>
  <Slides>14</Slides>
  <Notes>1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5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14</vt:i4>
      </vt:variant>
    </vt:vector>
  </HeadingPairs>
  <TitlesOfParts>
    <vt:vector size="20" baseType="lpstr">
      <vt:lpstr>Arial</vt:lpstr>
      <vt:lpstr>Calibri</vt:lpstr>
      <vt:lpstr>Calibri Light</vt:lpstr>
      <vt:lpstr>Helvetica</vt:lpstr>
      <vt:lpstr>Work Sans</vt:lpstr>
      <vt:lpstr>Office Theme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Irmak</cp:lastModifiedBy>
  <cp:revision>15</cp:revision>
  <dcterms:created xsi:type="dcterms:W3CDTF">2023-02-20T08:59:00Z</dcterms:created>
  <dcterms:modified xsi:type="dcterms:W3CDTF">2024-05-10T12:47:10Z</dcterms:modified>
</cp:coreProperties>
</file>